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3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68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67.xml"/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37285" y="388620"/>
            <a:ext cx="10183495" cy="60801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626235" y="1915795"/>
            <a:ext cx="2665095" cy="158369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zh-CN" altLang="en-US" sz="1200">
                <a:solidFill>
                  <a:schemeClr val="tx1"/>
                </a:solidFill>
              </a:rPr>
              <a:t>名称：</a:t>
            </a:r>
            <a:r>
              <a:rPr lang="zh-CN" altLang="en-US" sz="1200" b="1">
                <a:solidFill>
                  <a:schemeClr val="tx1"/>
                </a:solidFill>
              </a:rPr>
              <a:t>controller</a:t>
            </a:r>
            <a:r>
              <a:rPr lang="zh-CN" altLang="en-US" sz="1200">
                <a:solidFill>
                  <a:schemeClr val="tx1"/>
                </a:solidFill>
              </a:rPr>
              <a:t>    </a:t>
            </a:r>
            <a:endParaRPr lang="zh-CN" altLang="en-US" sz="1200">
              <a:solidFill>
                <a:schemeClr val="tx1"/>
              </a:solidFill>
            </a:endParaRPr>
          </a:p>
          <a:p>
            <a:pPr algn="l"/>
            <a:r>
              <a:rPr lang="zh-CN" altLang="en-US" sz="1200">
                <a:solidFill>
                  <a:schemeClr val="tx1"/>
                </a:solidFill>
              </a:rPr>
              <a:t>存储路径：</a:t>
            </a:r>
            <a:r>
              <a:rPr lang="zh-CN" altLang="en-US" sz="900">
                <a:solidFill>
                  <a:schemeClr val="tx1"/>
                </a:solidFill>
              </a:rPr>
              <a:t>D盘 Linux-CentOS</a:t>
            </a:r>
            <a:endParaRPr lang="zh-CN" altLang="en-US" sz="1200">
              <a:solidFill>
                <a:schemeClr val="tx1"/>
              </a:solidFill>
            </a:endParaRPr>
          </a:p>
          <a:p>
            <a:pPr algn="l"/>
            <a:r>
              <a:rPr lang="zh-CN" altLang="en-US" sz="1200">
                <a:solidFill>
                  <a:schemeClr val="tx1"/>
                </a:solidFill>
              </a:rPr>
              <a:t>CPU设置： 2核2CPU   </a:t>
            </a:r>
            <a:endParaRPr lang="zh-CN" altLang="en-US" sz="1200">
              <a:solidFill>
                <a:schemeClr val="tx1"/>
              </a:solidFill>
            </a:endParaRPr>
          </a:p>
          <a:p>
            <a:pPr algn="l"/>
            <a:r>
              <a:rPr lang="zh-CN" altLang="en-US" sz="1200">
                <a:solidFill>
                  <a:schemeClr val="tx1"/>
                </a:solidFill>
              </a:rPr>
              <a:t>内存设置：2G </a:t>
            </a:r>
            <a:endParaRPr lang="zh-CN" altLang="en-US" sz="1200">
              <a:solidFill>
                <a:schemeClr val="tx1"/>
              </a:solidFill>
            </a:endParaRPr>
          </a:p>
          <a:p>
            <a:pPr algn="l"/>
            <a:r>
              <a:rPr lang="zh-CN" altLang="en-US" sz="1200">
                <a:solidFill>
                  <a:schemeClr val="tx1"/>
                </a:solidFill>
              </a:rPr>
              <a:t>硬盘设置：100G</a:t>
            </a:r>
            <a:endParaRPr lang="zh-CN" altLang="en-US" sz="1200">
              <a:solidFill>
                <a:schemeClr val="tx1"/>
              </a:solidFill>
            </a:endParaRPr>
          </a:p>
          <a:p>
            <a:pPr algn="l"/>
            <a:r>
              <a:rPr lang="zh-CN" altLang="en-US" sz="1200">
                <a:solidFill>
                  <a:schemeClr val="tx1"/>
                </a:solidFill>
              </a:rPr>
              <a:t>网卡选择 ：WMnet1</a:t>
            </a:r>
            <a:endParaRPr lang="zh-CN" altLang="en-US" sz="1200">
              <a:solidFill>
                <a:schemeClr val="tx1"/>
              </a:solidFill>
            </a:endParaRPr>
          </a:p>
          <a:p>
            <a:pPr algn="l"/>
            <a:r>
              <a:rPr lang="zh-CN" altLang="en-US" sz="1200">
                <a:solidFill>
                  <a:schemeClr val="tx1"/>
                </a:solidFill>
              </a:rPr>
              <a:t>密码设置：12345678</a:t>
            </a:r>
            <a:endParaRPr lang="zh-CN" altLang="en-US" sz="1200">
              <a:solidFill>
                <a:schemeClr val="tx1"/>
              </a:solidFill>
            </a:endParaRPr>
          </a:p>
          <a:p>
            <a:pPr algn="l"/>
            <a:r>
              <a:rPr lang="zh-CN" altLang="en-US" sz="1200">
                <a:solidFill>
                  <a:schemeClr val="tx1"/>
                </a:solidFill>
              </a:rPr>
              <a:t>新建用户:  admin</a:t>
            </a:r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130290" y="1915795"/>
            <a:ext cx="2577465" cy="15830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zh-CN" altLang="en-US" sz="1200">
                <a:solidFill>
                  <a:schemeClr val="tx1"/>
                </a:solidFill>
              </a:rPr>
              <a:t>名称：</a:t>
            </a:r>
            <a:r>
              <a:rPr lang="en-US" altLang="zh-CN" sz="1200" b="1">
                <a:solidFill>
                  <a:schemeClr val="tx1"/>
                </a:solidFill>
              </a:rPr>
              <a:t>compute</a:t>
            </a:r>
            <a:r>
              <a:rPr lang="zh-CN" altLang="en-US" sz="1200" b="1">
                <a:solidFill>
                  <a:schemeClr val="tx1"/>
                </a:solidFill>
              </a:rPr>
              <a:t> </a:t>
            </a:r>
            <a:r>
              <a:rPr lang="zh-CN" altLang="en-US" sz="1200">
                <a:solidFill>
                  <a:schemeClr val="tx1"/>
                </a:solidFill>
              </a:rPr>
              <a:t>  </a:t>
            </a:r>
            <a:endParaRPr lang="zh-CN" altLang="en-US" sz="1200">
              <a:solidFill>
                <a:schemeClr val="tx1"/>
              </a:solidFill>
            </a:endParaRPr>
          </a:p>
          <a:p>
            <a:pPr algn="l"/>
            <a:r>
              <a:rPr lang="zh-CN" altLang="en-US" sz="1200">
                <a:solidFill>
                  <a:schemeClr val="tx1"/>
                </a:solidFill>
              </a:rPr>
              <a:t>存储路径：</a:t>
            </a:r>
            <a:r>
              <a:rPr lang="zh-CN" altLang="en-US" sz="900">
                <a:solidFill>
                  <a:schemeClr val="tx1"/>
                </a:solidFill>
              </a:rPr>
              <a:t>D盘 Linux-CentOS</a:t>
            </a:r>
            <a:endParaRPr lang="zh-CN" altLang="en-US" sz="900">
              <a:solidFill>
                <a:schemeClr val="tx1"/>
              </a:solidFill>
            </a:endParaRPr>
          </a:p>
          <a:p>
            <a:pPr algn="l"/>
            <a:r>
              <a:rPr lang="zh-CN" altLang="en-US" sz="1200">
                <a:solidFill>
                  <a:schemeClr val="tx1"/>
                </a:solidFill>
              </a:rPr>
              <a:t>CPU设置： 2核2CPU   </a:t>
            </a:r>
            <a:endParaRPr lang="zh-CN" altLang="en-US" sz="1200">
              <a:solidFill>
                <a:schemeClr val="tx1"/>
              </a:solidFill>
            </a:endParaRPr>
          </a:p>
          <a:p>
            <a:pPr algn="l"/>
            <a:r>
              <a:rPr lang="zh-CN" altLang="en-US" sz="1200">
                <a:solidFill>
                  <a:schemeClr val="tx1"/>
                </a:solidFill>
              </a:rPr>
              <a:t>内存设置：2G </a:t>
            </a:r>
            <a:endParaRPr lang="zh-CN" altLang="en-US" sz="1200">
              <a:solidFill>
                <a:schemeClr val="tx1"/>
              </a:solidFill>
            </a:endParaRPr>
          </a:p>
          <a:p>
            <a:pPr algn="l"/>
            <a:r>
              <a:rPr lang="zh-CN" altLang="en-US" sz="1200">
                <a:solidFill>
                  <a:schemeClr val="tx1"/>
                </a:solidFill>
              </a:rPr>
              <a:t>硬盘设置：100G</a:t>
            </a:r>
            <a:endParaRPr lang="zh-CN" altLang="en-US" sz="1200">
              <a:solidFill>
                <a:schemeClr val="tx1"/>
              </a:solidFill>
            </a:endParaRPr>
          </a:p>
          <a:p>
            <a:pPr algn="l"/>
            <a:r>
              <a:rPr lang="zh-CN" altLang="en-US" sz="1200">
                <a:solidFill>
                  <a:schemeClr val="tx1"/>
                </a:solidFill>
              </a:rPr>
              <a:t>网卡选择 ：WMnet1</a:t>
            </a:r>
            <a:endParaRPr lang="zh-CN" altLang="en-US" sz="1200">
              <a:solidFill>
                <a:schemeClr val="tx1"/>
              </a:solidFill>
            </a:endParaRPr>
          </a:p>
          <a:p>
            <a:pPr algn="l"/>
            <a:r>
              <a:rPr lang="zh-CN" altLang="en-US" sz="1200">
                <a:solidFill>
                  <a:schemeClr val="tx1"/>
                </a:solidFill>
              </a:rPr>
              <a:t>密码设置：12345678</a:t>
            </a:r>
            <a:endParaRPr lang="zh-CN" altLang="en-US" sz="1200">
              <a:solidFill>
                <a:schemeClr val="tx1"/>
              </a:solidFill>
            </a:endParaRPr>
          </a:p>
          <a:p>
            <a:pPr algn="l"/>
            <a:r>
              <a:rPr lang="zh-CN" altLang="en-US" sz="1200">
                <a:solidFill>
                  <a:schemeClr val="tx1"/>
                </a:solidFill>
              </a:rPr>
              <a:t>新建用户:  admin</a:t>
            </a:r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56690" y="412750"/>
            <a:ext cx="2923540" cy="40386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/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云计算</a:t>
            </a:r>
            <a:r>
              <a:rPr lang="en-US" altLang="zh-CN" sz="1800">
                <a:latin typeface="Arial" panose="020B0604020202020204" pitchFamily="34" charset="0"/>
                <a:ea typeface="微软雅黑" panose="020B0503020204020204" charset="-122"/>
              </a:rPr>
              <a:t> OpenStack </a:t>
            </a:r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安装</a:t>
            </a:r>
            <a:endParaRPr lang="zh-CN" altLang="en-US" sz="18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78655" y="412750"/>
            <a:ext cx="6273800" cy="1317625"/>
          </a:xfrm>
          <a:prstGeom prst="rect">
            <a:avLst/>
          </a:prstGeom>
        </p:spPr>
        <p:txBody>
          <a:bodyPr>
            <a:no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/>
            <a:r>
              <a:rPr>
                <a:latin typeface="Arial" panose="020B0604020202020204" pitchFamily="34" charset="0"/>
                <a:ea typeface="微软雅黑" panose="020B0503020204020204" charset="-122"/>
              </a:rPr>
              <a:t>网卡WMnet1的配置</a:t>
            </a:r>
            <a:endParaRPr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/>
            <a:r>
              <a:rPr>
                <a:latin typeface="Arial" panose="020B0604020202020204" pitchFamily="34" charset="0"/>
                <a:ea typeface="微软雅黑" panose="020B0503020204020204" charset="-122"/>
              </a:rPr>
              <a:t>子网   IP：192.168.100.0</a:t>
            </a:r>
            <a:endParaRPr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/>
            <a:r>
              <a:rPr>
                <a:latin typeface="Arial" panose="020B0604020202020204" pitchFamily="34" charset="0"/>
                <a:ea typeface="微软雅黑" panose="020B0503020204020204" charset="-122"/>
              </a:rPr>
              <a:t>子网掩码：255.255.255.0</a:t>
            </a:r>
            <a:endParaRPr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/>
            <a:r>
              <a:rPr>
                <a:latin typeface="Arial" panose="020B0604020202020204" pitchFamily="34" charset="0"/>
                <a:ea typeface="微软雅黑" panose="020B0503020204020204" charset="-122"/>
              </a:rPr>
              <a:t>DHCP设置192.168.100.2  结束 192.168.100.254</a:t>
            </a:r>
            <a:endParaRPr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26235" y="756920"/>
            <a:ext cx="2753995" cy="7080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zh-CN" sz="3600" b="1">
                <a:solidFill>
                  <a:schemeClr val="bg1"/>
                </a:solidFill>
              </a:rPr>
              <a:t>VM</a:t>
            </a:r>
            <a:r>
              <a:rPr lang="zh-CN" altLang="en-US" sz="3600" b="1">
                <a:solidFill>
                  <a:schemeClr val="bg1"/>
                </a:solidFill>
              </a:rPr>
              <a:t>虚拟机</a:t>
            </a:r>
            <a:endParaRPr lang="zh-CN" altLang="en-US" sz="3600" b="1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05280" y="3499485"/>
            <a:ext cx="2686050" cy="1342390"/>
          </a:xfrm>
          <a:prstGeom prst="rect">
            <a:avLst/>
          </a:prstGeom>
        </p:spPr>
        <p:txBody>
          <a:bodyPr>
            <a:no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/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BOOTPROTO=static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/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ONBOOT=yes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/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IPADDR=192.168.100.10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/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PREFIX=24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/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GATEWAY=192.168.100.1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30290" y="3498850"/>
            <a:ext cx="2745105" cy="1101090"/>
          </a:xfrm>
          <a:prstGeom prst="rect">
            <a:avLst/>
          </a:prstGeom>
        </p:spPr>
        <p:txBody>
          <a:bodyPr>
            <a:no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/>
            <a:r>
              <a:rPr lang="zh-CN" altLang="en-US" sz="1200">
                <a:latin typeface="Arial" panose="020B0604020202020204" pitchFamily="34" charset="0"/>
                <a:ea typeface="微软雅黑" panose="020B0503020204020204" charset="-122"/>
              </a:rPr>
              <a:t>BOOTPROTO=static</a:t>
            </a:r>
            <a:endParaRPr lang="zh-CN" altLang="en-US" sz="12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/>
            <a:r>
              <a:rPr lang="zh-CN" altLang="en-US" sz="1200">
                <a:latin typeface="Arial" panose="020B0604020202020204" pitchFamily="34" charset="0"/>
                <a:ea typeface="微软雅黑" panose="020B0503020204020204" charset="-122"/>
              </a:rPr>
              <a:t>ONBOOT=yes</a:t>
            </a:r>
            <a:endParaRPr lang="zh-CN" altLang="en-US" sz="12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/>
            <a:r>
              <a:rPr lang="zh-CN" altLang="en-US" sz="1200">
                <a:latin typeface="Arial" panose="020B0604020202020204" pitchFamily="34" charset="0"/>
                <a:ea typeface="微软雅黑" panose="020B0503020204020204" charset="-122"/>
              </a:rPr>
              <a:t>IPADDR=192.168.100.20</a:t>
            </a:r>
            <a:endParaRPr lang="zh-CN" altLang="en-US" sz="12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/>
            <a:r>
              <a:rPr lang="zh-CN" altLang="en-US" sz="1200">
                <a:latin typeface="Arial" panose="020B0604020202020204" pitchFamily="34" charset="0"/>
                <a:ea typeface="微软雅黑" panose="020B0503020204020204" charset="-122"/>
              </a:rPr>
              <a:t>NETMASK=255.255.255.0</a:t>
            </a:r>
            <a:endParaRPr lang="zh-CN" altLang="en-US" sz="12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/>
            <a:r>
              <a:rPr lang="zh-CN" altLang="en-US" sz="1200">
                <a:latin typeface="Arial" panose="020B0604020202020204" pitchFamily="34" charset="0"/>
                <a:ea typeface="微软雅黑" panose="020B0503020204020204" charset="-122"/>
              </a:rPr>
              <a:t>GATEWAY=192.168.100.1</a:t>
            </a:r>
            <a:endParaRPr lang="zh-CN" altLang="en-US" sz="12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56690" y="4655820"/>
            <a:ext cx="3121025" cy="1476375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/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挂载光盘</a:t>
            </a:r>
            <a:r>
              <a:rPr lang="en-US" altLang="zh-CN" sz="1800">
                <a:latin typeface="Arial" panose="020B0604020202020204" pitchFamily="34" charset="0"/>
                <a:ea typeface="微软雅黑" panose="020B0503020204020204" charset="-122"/>
              </a:rPr>
              <a:t>iso</a:t>
            </a:r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镜像</a:t>
            </a:r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文件</a:t>
            </a:r>
            <a:endParaRPr lang="zh-CN" altLang="en-US" sz="18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/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安装</a:t>
            </a:r>
            <a:r>
              <a:rPr lang="en-US" altLang="zh-CN" sz="1800">
                <a:latin typeface="Arial" panose="020B0604020202020204" pitchFamily="34" charset="0"/>
                <a:ea typeface="微软雅黑" panose="020B0503020204020204" charset="-122"/>
              </a:rPr>
              <a:t>vsftp</a:t>
            </a:r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服务器</a:t>
            </a:r>
            <a:endParaRPr lang="zh-CN" altLang="en-US" sz="18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/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安装</a:t>
            </a:r>
            <a:r>
              <a:rPr lang="en-US" altLang="zh-CN" sz="1800">
                <a:latin typeface="Arial" panose="020B0604020202020204" pitchFamily="34" charset="0"/>
                <a:ea typeface="微软雅黑" panose="020B0503020204020204" charset="-122"/>
              </a:rPr>
              <a:t>NTP</a:t>
            </a:r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时间同步</a:t>
            </a:r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服务</a:t>
            </a:r>
            <a:endParaRPr lang="zh-CN" altLang="en-US" sz="18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/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安装</a:t>
            </a:r>
            <a:r>
              <a:rPr lang="en-US" altLang="zh-CN" sz="1800">
                <a:latin typeface="Arial" panose="020B0604020202020204" pitchFamily="34" charset="0"/>
                <a:ea typeface="微软雅黑" panose="020B0503020204020204" charset="-122"/>
              </a:rPr>
              <a:t>mysql </a:t>
            </a:r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数据库</a:t>
            </a:r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服务</a:t>
            </a:r>
            <a:endParaRPr lang="zh-CN" altLang="en-US" sz="18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/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安装</a:t>
            </a:r>
            <a:r>
              <a:rPr lang="en-US" altLang="zh-CN" sz="1800">
                <a:latin typeface="Arial" panose="020B0604020202020204" pitchFamily="34" charset="0"/>
                <a:ea typeface="微软雅黑" panose="020B0503020204020204" charset="-122"/>
              </a:rPr>
              <a:t>OpenStack </a:t>
            </a:r>
            <a:endParaRPr lang="en-US" altLang="zh-CN" sz="18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226810" y="4599940"/>
            <a:ext cx="3121025" cy="119888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/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修改</a:t>
            </a:r>
            <a:r>
              <a:rPr lang="en-US" altLang="zh-CN" sz="1800">
                <a:latin typeface="Arial" panose="020B0604020202020204" pitchFamily="34" charset="0"/>
                <a:ea typeface="微软雅黑" panose="020B0503020204020204" charset="-122"/>
              </a:rPr>
              <a:t>yum</a:t>
            </a:r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安装</a:t>
            </a:r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源</a:t>
            </a:r>
            <a:endParaRPr lang="zh-CN" altLang="en-US" sz="18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/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使用</a:t>
            </a:r>
            <a:r>
              <a:rPr lang="en-US" altLang="zh-CN" sz="1800">
                <a:latin typeface="Arial" panose="020B0604020202020204" pitchFamily="34" charset="0"/>
                <a:ea typeface="微软雅黑" panose="020B0503020204020204" charset="-122"/>
              </a:rPr>
              <a:t>Controller </a:t>
            </a:r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的</a:t>
            </a:r>
            <a:r>
              <a:rPr lang="en-US" altLang="zh-CN" sz="1800">
                <a:latin typeface="Arial" panose="020B0604020202020204" pitchFamily="34" charset="0"/>
                <a:ea typeface="微软雅黑" panose="020B0503020204020204" charset="-122"/>
              </a:rPr>
              <a:t>iso</a:t>
            </a:r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文件</a:t>
            </a:r>
            <a:endParaRPr lang="zh-CN" altLang="en-US" sz="18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/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安装</a:t>
            </a:r>
            <a:r>
              <a:rPr lang="en-US" altLang="zh-CN" sz="1800">
                <a:latin typeface="Arial" panose="020B0604020202020204" pitchFamily="34" charset="0"/>
                <a:ea typeface="微软雅黑" panose="020B0503020204020204" charset="-122"/>
              </a:rPr>
              <a:t>NTP</a:t>
            </a:r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时间同步</a:t>
            </a:r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服务</a:t>
            </a:r>
            <a:endParaRPr lang="zh-CN" altLang="en-US" sz="18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/>
            <a:endParaRPr lang="en-US" altLang="zh-CN" sz="18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452825"/>
            <a:ext cx="10969200" cy="705600"/>
          </a:xfrm>
        </p:spPr>
        <p:txBody>
          <a:bodyPr/>
          <a:p>
            <a:pPr algn="l"/>
            <a:r>
              <a:rPr lang="en-US" altLang="zh-CN"/>
              <a:t>Controller   </a:t>
            </a:r>
            <a:r>
              <a:rPr lang="zh-CN" altLang="en-US"/>
              <a:t>云服务主控机安装</a:t>
            </a:r>
            <a:r>
              <a:rPr lang="zh-CN" altLang="en-US"/>
              <a:t>内容</a:t>
            </a:r>
            <a:endParaRPr lang="zh-CN" altLang="en-US"/>
          </a:p>
        </p:txBody>
      </p:sp>
      <p:sp>
        <p:nvSpPr>
          <p:cNvPr id="5" name="矩形 4"/>
          <p:cNvSpPr/>
          <p:nvPr>
            <p:custDataLst>
              <p:tags r:id="rId1"/>
            </p:custDataLst>
          </p:nvPr>
        </p:nvSpPr>
        <p:spPr>
          <a:xfrm>
            <a:off x="608330" y="1313815"/>
            <a:ext cx="2883535" cy="221678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zh-CN" altLang="en-US" sz="1400">
                <a:solidFill>
                  <a:schemeClr val="tx1"/>
                </a:solidFill>
              </a:rPr>
              <a:t>名称：</a:t>
            </a:r>
            <a:r>
              <a:rPr lang="zh-CN" altLang="en-US" sz="1400" b="1">
                <a:solidFill>
                  <a:schemeClr val="tx1"/>
                </a:solidFill>
              </a:rPr>
              <a:t>controller</a:t>
            </a:r>
            <a:r>
              <a:rPr lang="zh-CN" altLang="en-US" sz="1400">
                <a:solidFill>
                  <a:schemeClr val="tx1"/>
                </a:solidFill>
              </a:rPr>
              <a:t>    </a:t>
            </a:r>
            <a:endParaRPr lang="zh-CN" altLang="en-US" sz="1400">
              <a:solidFill>
                <a:schemeClr val="tx1"/>
              </a:solidFill>
            </a:endParaRPr>
          </a:p>
          <a:p>
            <a:pPr algn="l"/>
            <a:r>
              <a:rPr lang="zh-CN" altLang="en-US" sz="1400">
                <a:solidFill>
                  <a:schemeClr val="tx1"/>
                </a:solidFill>
              </a:rPr>
              <a:t>存储路径：</a:t>
            </a:r>
            <a:r>
              <a:rPr lang="zh-CN" altLang="en-US" sz="1000">
                <a:solidFill>
                  <a:schemeClr val="tx1"/>
                </a:solidFill>
              </a:rPr>
              <a:t>D盘 Linux-CentOS</a:t>
            </a:r>
            <a:endParaRPr lang="zh-CN" altLang="en-US" sz="1400">
              <a:solidFill>
                <a:schemeClr val="tx1"/>
              </a:solidFill>
            </a:endParaRPr>
          </a:p>
          <a:p>
            <a:pPr algn="l"/>
            <a:r>
              <a:rPr lang="zh-CN" altLang="en-US" sz="1400">
                <a:solidFill>
                  <a:schemeClr val="tx1"/>
                </a:solidFill>
              </a:rPr>
              <a:t>CPU设置： 2核2CPU   </a:t>
            </a:r>
            <a:endParaRPr lang="zh-CN" altLang="en-US" sz="1400">
              <a:solidFill>
                <a:schemeClr val="tx1"/>
              </a:solidFill>
            </a:endParaRPr>
          </a:p>
          <a:p>
            <a:pPr algn="l"/>
            <a:r>
              <a:rPr lang="zh-CN" altLang="en-US" sz="1400">
                <a:solidFill>
                  <a:schemeClr val="tx1"/>
                </a:solidFill>
              </a:rPr>
              <a:t>内存设置：2G </a:t>
            </a:r>
            <a:endParaRPr lang="zh-CN" altLang="en-US" sz="1400">
              <a:solidFill>
                <a:schemeClr val="tx1"/>
              </a:solidFill>
            </a:endParaRPr>
          </a:p>
          <a:p>
            <a:pPr algn="l"/>
            <a:r>
              <a:rPr lang="zh-CN" altLang="en-US" sz="1400">
                <a:solidFill>
                  <a:schemeClr val="tx1"/>
                </a:solidFill>
              </a:rPr>
              <a:t>硬盘设置：100G</a:t>
            </a:r>
            <a:endParaRPr lang="zh-CN" altLang="en-US" sz="1400">
              <a:solidFill>
                <a:schemeClr val="tx1"/>
              </a:solidFill>
            </a:endParaRPr>
          </a:p>
          <a:p>
            <a:pPr algn="l"/>
            <a:r>
              <a:rPr lang="zh-CN" altLang="en-US" sz="1400">
                <a:solidFill>
                  <a:schemeClr val="tx1"/>
                </a:solidFill>
              </a:rPr>
              <a:t>网卡选择 ：WMnet1</a:t>
            </a:r>
            <a:endParaRPr lang="zh-CN" altLang="en-US" sz="1400">
              <a:solidFill>
                <a:schemeClr val="tx1"/>
              </a:solidFill>
            </a:endParaRPr>
          </a:p>
          <a:p>
            <a:pPr algn="l"/>
            <a:r>
              <a:rPr lang="zh-CN" altLang="en-US" sz="1400">
                <a:solidFill>
                  <a:schemeClr val="tx1"/>
                </a:solidFill>
              </a:rPr>
              <a:t>密码设置：12345678</a:t>
            </a:r>
            <a:endParaRPr lang="zh-CN" altLang="en-US" sz="1400">
              <a:solidFill>
                <a:schemeClr val="tx1"/>
              </a:solidFill>
            </a:endParaRPr>
          </a:p>
          <a:p>
            <a:pPr algn="l"/>
            <a:r>
              <a:rPr lang="zh-CN" altLang="en-US" sz="1400">
                <a:solidFill>
                  <a:schemeClr val="tx1"/>
                </a:solidFill>
              </a:rPr>
              <a:t>新建用户:  admin</a:t>
            </a:r>
            <a:endParaRPr lang="zh-CN" altLang="en-US" sz="1400"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3544570" y="1313815"/>
            <a:ext cx="2631440" cy="2216150"/>
          </a:xfrm>
          <a:prstGeom prst="rect">
            <a:avLst/>
          </a:prstGeom>
        </p:spPr>
        <p:txBody>
          <a:bodyPr>
            <a:no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>
              <a:lnSpc>
                <a:spcPct val="150000"/>
              </a:lnSpc>
            </a:pPr>
            <a:r>
              <a:rPr lang="zh-CN" altLang="en-US" sz="1400" b="1">
                <a:latin typeface="Arial" panose="020B0604020202020204" pitchFamily="34" charset="0"/>
                <a:ea typeface="微软雅黑" panose="020B0503020204020204" charset="-122"/>
              </a:rPr>
              <a:t>网卡配置</a:t>
            </a:r>
            <a:endParaRPr lang="zh-CN" altLang="en-US" sz="1400" b="1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BOOTPROTO=static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ONBOOT=yes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IPADDR=192.168.100.10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PREFIX=24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GATEWAY=192.168.100.1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3"/>
            </p:custDataLst>
          </p:nvPr>
        </p:nvSpPr>
        <p:spPr>
          <a:xfrm>
            <a:off x="6583680" y="1313815"/>
            <a:ext cx="3391535" cy="532384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>
              <a:lnSpc>
                <a:spcPct val="150000"/>
              </a:lnSpc>
            </a:pPr>
            <a:r>
              <a:rPr lang="en-US" altLang="zh-CN" sz="1400">
                <a:latin typeface="Arial" panose="020B0604020202020204" pitchFamily="34" charset="0"/>
                <a:ea typeface="微软雅黑" panose="020B0503020204020204" charset="-122"/>
              </a:rPr>
              <a:t>1.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挂载光盘</a:t>
            </a:r>
            <a:r>
              <a:rPr lang="en-US" altLang="zh-CN" sz="1400">
                <a:latin typeface="Arial" panose="020B0604020202020204" pitchFamily="34" charset="0"/>
                <a:ea typeface="微软雅黑" panose="020B0503020204020204" charset="-122"/>
              </a:rPr>
              <a:t>iso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镜像文件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400">
                <a:latin typeface="Arial" panose="020B0604020202020204" pitchFamily="34" charset="0"/>
                <a:ea typeface="微软雅黑" panose="020B0503020204020204" charset="-122"/>
              </a:rPr>
              <a:t>2.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安装</a:t>
            </a:r>
            <a:r>
              <a:rPr lang="en-US" altLang="zh-CN" sz="1400">
                <a:latin typeface="Arial" panose="020B0604020202020204" pitchFamily="34" charset="0"/>
                <a:ea typeface="微软雅黑" panose="020B0503020204020204" charset="-122"/>
              </a:rPr>
              <a:t>vsftp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服务器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400">
                <a:latin typeface="Arial" panose="020B0604020202020204" pitchFamily="34" charset="0"/>
                <a:ea typeface="微软雅黑" panose="020B0503020204020204" charset="-122"/>
              </a:rPr>
              <a:t>3. 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更新</a:t>
            </a:r>
            <a:r>
              <a:rPr lang="en-US" altLang="zh-CN" sz="1400">
                <a:latin typeface="Arial" panose="020B0604020202020204" pitchFamily="34" charset="0"/>
                <a:ea typeface="微软雅黑" panose="020B0503020204020204" charset="-122"/>
              </a:rPr>
              <a:t>yum 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安装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源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400">
                <a:latin typeface="Arial" panose="020B0604020202020204" pitchFamily="34" charset="0"/>
                <a:ea typeface="微软雅黑" panose="020B0503020204020204" charset="-122"/>
              </a:rPr>
              <a:t>4.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安装</a:t>
            </a:r>
            <a:r>
              <a:rPr lang="en-US" altLang="zh-CN" sz="1400">
                <a:latin typeface="Arial" panose="020B0604020202020204" pitchFamily="34" charset="0"/>
                <a:ea typeface="微软雅黑" panose="020B0503020204020204" charset="-122"/>
              </a:rPr>
              <a:t>NTP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时间同步服务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400" b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--</a:t>
            </a:r>
            <a:r>
              <a:rPr lang="zh-CN" altLang="en-US" sz="1400" b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安装</a:t>
            </a:r>
            <a:r>
              <a:rPr lang="en-US" altLang="zh-CN" sz="1400" b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OpenStack --- </a:t>
            </a:r>
            <a:r>
              <a:rPr lang="zh-CN" altLang="en-US" sz="1400" b="1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基础应用</a:t>
            </a:r>
            <a:endParaRPr lang="en-US" altLang="zh-CN" sz="1400" b="1">
              <a:solidFill>
                <a:srgbClr val="FF0000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40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5.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安装</a:t>
            </a:r>
            <a:r>
              <a:rPr lang="en-US" altLang="zh-CN" sz="140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RabbitMQ服务</a:t>
            </a:r>
            <a:endParaRPr lang="en-US" altLang="zh-CN" sz="14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40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6.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安装memcached-缓存服务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400">
                <a:latin typeface="Arial" panose="020B0604020202020204" pitchFamily="34" charset="0"/>
                <a:ea typeface="微软雅黑" panose="020B0503020204020204" charset="-122"/>
              </a:rPr>
              <a:t>7.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安装</a:t>
            </a:r>
            <a:r>
              <a:rPr lang="en-US" altLang="zh-CN" sz="1400">
                <a:latin typeface="Arial" panose="020B0604020202020204" pitchFamily="34" charset="0"/>
                <a:ea typeface="微软雅黑" panose="020B0503020204020204" charset="-122"/>
              </a:rPr>
              <a:t>mysql 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数据库服务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400">
                <a:latin typeface="Arial" panose="020B0604020202020204" pitchFamily="34" charset="0"/>
                <a:ea typeface="微软雅黑" panose="020B0503020204020204" charset="-122"/>
              </a:rPr>
              <a:t>8.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安装Keystone密钥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服务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400">
                <a:latin typeface="Arial" panose="020B0604020202020204" pitchFamily="34" charset="0"/>
                <a:ea typeface="微软雅黑" panose="020B0503020204020204" charset="-122"/>
              </a:rPr>
              <a:t>9.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安装</a:t>
            </a:r>
            <a:r>
              <a:rPr lang="en-US" altLang="zh-CN" sz="1400">
                <a:latin typeface="Arial" panose="020B0604020202020204" pitchFamily="34" charset="0"/>
                <a:ea typeface="微软雅黑" panose="020B0503020204020204" charset="-122"/>
              </a:rPr>
              <a:t>Glance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服务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40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10.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安装</a:t>
            </a:r>
            <a:r>
              <a:rPr lang="en-US" altLang="zh-CN" sz="140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Placement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服务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400">
                <a:latin typeface="Arial" panose="020B0604020202020204" pitchFamily="34" charset="0"/>
                <a:ea typeface="微软雅黑" panose="020B0503020204020204" charset="-122"/>
              </a:rPr>
              <a:t>11.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安装</a:t>
            </a:r>
            <a:r>
              <a:rPr lang="en-US" altLang="zh-CN" sz="1400">
                <a:latin typeface="Arial" panose="020B0604020202020204" pitchFamily="34" charset="0"/>
                <a:ea typeface="微软雅黑" panose="020B0503020204020204" charset="-122"/>
              </a:rPr>
              <a:t>Nova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服务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400">
                <a:latin typeface="Arial" panose="020B0604020202020204" pitchFamily="34" charset="0"/>
                <a:ea typeface="微软雅黑" panose="020B0503020204020204" charset="-122"/>
              </a:rPr>
              <a:t>12.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安装</a:t>
            </a:r>
            <a:r>
              <a:rPr lang="en-US" altLang="zh-CN" sz="1400">
                <a:latin typeface="Arial" panose="020B0604020202020204" pitchFamily="34" charset="0"/>
                <a:ea typeface="微软雅黑" panose="020B0503020204020204" charset="-122"/>
              </a:rPr>
              <a:t>Neutron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服务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400">
                <a:latin typeface="Arial" panose="020B0604020202020204" pitchFamily="34" charset="0"/>
                <a:ea typeface="微软雅黑" panose="020B0503020204020204" charset="-122"/>
              </a:rPr>
              <a:t>13.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安装</a:t>
            </a:r>
            <a:r>
              <a:rPr lang="en-US" altLang="zh-CN" sz="1400">
                <a:latin typeface="Arial" panose="020B0604020202020204" pitchFamily="34" charset="0"/>
                <a:ea typeface="微软雅黑" panose="020B0503020204020204" charset="-122"/>
              </a:rPr>
              <a:t>Cinder 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服务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400">
                <a:latin typeface="Arial" panose="020B0604020202020204" pitchFamily="34" charset="0"/>
                <a:ea typeface="微软雅黑" panose="020B0503020204020204" charset="-122"/>
              </a:rPr>
              <a:t>14.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安装</a:t>
            </a:r>
            <a:r>
              <a:rPr lang="en-US" altLang="zh-CN" sz="1400">
                <a:latin typeface="Arial" panose="020B0604020202020204" pitchFamily="34" charset="0"/>
                <a:ea typeface="微软雅黑" panose="020B0503020204020204" charset="-122"/>
              </a:rPr>
              <a:t>Dashboard 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控制</a:t>
            </a: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</a:rPr>
              <a:t>面板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08330" y="3685540"/>
            <a:ext cx="406400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1400" b="1"/>
              <a:t>安装前期准备</a:t>
            </a:r>
            <a:endParaRPr lang="zh-CN" altLang="en-US" sz="1400" b="1"/>
          </a:p>
          <a:p>
            <a:pPr>
              <a:lnSpc>
                <a:spcPct val="150000"/>
              </a:lnSpc>
            </a:pPr>
            <a:r>
              <a:rPr lang="en-US" altLang="zh-CN" sz="1400"/>
              <a:t>1. </a:t>
            </a:r>
            <a:r>
              <a:rPr lang="zh-CN" altLang="en-US" sz="1400"/>
              <a:t>修改网卡地址</a:t>
            </a:r>
            <a:endParaRPr lang="zh-CN" altLang="en-US" sz="1400"/>
          </a:p>
          <a:p>
            <a:pPr>
              <a:lnSpc>
                <a:spcPct val="150000"/>
              </a:lnSpc>
            </a:pPr>
            <a:r>
              <a:rPr lang="en-US" altLang="zh-CN" sz="1400"/>
              <a:t>2. </a:t>
            </a:r>
            <a:r>
              <a:rPr lang="zh-CN" altLang="en-US" sz="1400"/>
              <a:t>修改主机名</a:t>
            </a:r>
            <a:endParaRPr lang="zh-CN" altLang="en-US" sz="1400"/>
          </a:p>
          <a:p>
            <a:pPr>
              <a:lnSpc>
                <a:spcPct val="150000"/>
              </a:lnSpc>
            </a:pPr>
            <a:r>
              <a:rPr lang="en-US" altLang="zh-CN" sz="1400"/>
              <a:t>3. </a:t>
            </a:r>
            <a:r>
              <a:rPr lang="zh-CN" altLang="en-US" sz="1400"/>
              <a:t>配置</a:t>
            </a:r>
            <a:r>
              <a:rPr lang="en-US" altLang="zh-CN" sz="1400"/>
              <a:t>hosts </a:t>
            </a:r>
            <a:r>
              <a:rPr lang="zh-CN" altLang="en-US" sz="1400"/>
              <a:t>主机解析</a:t>
            </a:r>
            <a:endParaRPr lang="zh-CN" altLang="en-US" sz="1400"/>
          </a:p>
          <a:p>
            <a:pPr>
              <a:lnSpc>
                <a:spcPct val="150000"/>
              </a:lnSpc>
            </a:pPr>
            <a:r>
              <a:rPr lang="en-US" altLang="zh-CN" sz="1400"/>
              <a:t>4. </a:t>
            </a:r>
            <a:r>
              <a:rPr lang="zh-CN" altLang="en-US" sz="1400"/>
              <a:t>安装远程软件</a:t>
            </a:r>
            <a:r>
              <a:rPr lang="en-US" altLang="zh-CN" sz="1400"/>
              <a:t> winSCP </a:t>
            </a:r>
            <a:r>
              <a:rPr lang="zh-CN" altLang="en-US" sz="1400"/>
              <a:t>和</a:t>
            </a:r>
            <a:r>
              <a:rPr lang="en-US" altLang="zh-CN" sz="1400"/>
              <a:t> putty</a:t>
            </a:r>
            <a:endParaRPr lang="en-US" altLang="zh-CN" sz="1400"/>
          </a:p>
          <a:p>
            <a:pPr>
              <a:lnSpc>
                <a:spcPct val="150000"/>
              </a:lnSpc>
            </a:pPr>
            <a:r>
              <a:rPr lang="en-US" altLang="zh-CN" sz="1400"/>
              <a:t>5. </a:t>
            </a:r>
            <a:r>
              <a:rPr lang="zh-CN" altLang="en-US" sz="1400"/>
              <a:t>上传文件，挂载光盘</a:t>
            </a:r>
            <a:endParaRPr lang="zh-CN" altLang="en-US" sz="1400"/>
          </a:p>
        </p:txBody>
      </p:sp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8.xml><?xml version="1.0" encoding="utf-8"?>
<p:tagLst xmlns:p="http://schemas.openxmlformats.org/presentationml/2006/main">
  <p:tag name="commondata" val="eyJoZGlkIjoiM2IxMzU1NmU1ZmRkMjVjNzcxNGU3NTkxMDZiNTNiNzc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1087</Words>
  <Application>WPS 演示</Application>
  <PresentationFormat>宽屏</PresentationFormat>
  <Paragraphs>92</Paragraphs>
  <Slides>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WPS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Administrator</cp:lastModifiedBy>
  <cp:revision>161</cp:revision>
  <dcterms:created xsi:type="dcterms:W3CDTF">2019-06-19T02:08:00Z</dcterms:created>
  <dcterms:modified xsi:type="dcterms:W3CDTF">2024-12-02T09:05:38Z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566BE36CB83B4E8DBF0D781197DEE87D_11</vt:lpwstr>
  </property>
</Properties>
</file>