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  <p:sldId id="257" r:id="rId4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3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99" d="100"/>
          <a:sy n="99" d="100"/>
        </p:scale>
        <p:origin x="84" y="582"/>
      </p:cViewPr>
      <p:guideLst>
        <p:guide orient="horz" pos="2160"/>
        <p:guide pos="3838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68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单击此处编辑母版副标题样式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tags" Target="../tags/tag67.xml"/><Relationship Id="rId3" Type="http://schemas.openxmlformats.org/officeDocument/2006/relationships/tags" Target="../tags/tag66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137285" y="388620"/>
            <a:ext cx="10183495" cy="6080125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1626235" y="1915795"/>
            <a:ext cx="2665095" cy="1583690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p>
            <a:pPr algn="l"/>
            <a:r>
              <a:rPr lang="zh-CN" altLang="en-US" sz="1200">
                <a:solidFill>
                  <a:schemeClr val="tx1"/>
                </a:solidFill>
              </a:rPr>
              <a:t>名称：</a:t>
            </a:r>
            <a:r>
              <a:rPr lang="zh-CN" altLang="en-US" sz="1200" b="1">
                <a:solidFill>
                  <a:schemeClr val="tx1"/>
                </a:solidFill>
              </a:rPr>
              <a:t>controller</a:t>
            </a:r>
            <a:r>
              <a:rPr lang="zh-CN" altLang="en-US" sz="1200">
                <a:solidFill>
                  <a:schemeClr val="tx1"/>
                </a:solidFill>
              </a:rPr>
              <a:t>    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存储路径：</a:t>
            </a:r>
            <a:r>
              <a:rPr lang="zh-CN" altLang="en-US" sz="900">
                <a:solidFill>
                  <a:schemeClr val="tx1"/>
                </a:solidFill>
              </a:rPr>
              <a:t>D盘 Linux-CentOS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CPU设置： 2核2CPU   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内存设置：2G 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硬盘设置：100G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网卡选择 ：WMnet1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密码设置：12345678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新建用户:  admin</a:t>
            </a:r>
            <a:endParaRPr lang="zh-CN" altLang="en-US" sz="1200">
              <a:solidFill>
                <a:schemeClr val="tx1"/>
              </a:solidFill>
            </a:endParaRPr>
          </a:p>
        </p:txBody>
      </p:sp>
      <p:sp>
        <p:nvSpPr>
          <p:cNvPr id="6" name="矩形 5"/>
          <p:cNvSpPr/>
          <p:nvPr/>
        </p:nvSpPr>
        <p:spPr>
          <a:xfrm>
            <a:off x="6130290" y="1915795"/>
            <a:ext cx="2577465" cy="1583055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p>
            <a:pPr algn="l"/>
            <a:r>
              <a:rPr lang="zh-CN" altLang="en-US" sz="1200">
                <a:solidFill>
                  <a:schemeClr val="tx1"/>
                </a:solidFill>
              </a:rPr>
              <a:t>名称：</a:t>
            </a:r>
            <a:r>
              <a:rPr lang="en-US" altLang="zh-CN" sz="1200" b="1">
                <a:solidFill>
                  <a:schemeClr val="tx1"/>
                </a:solidFill>
              </a:rPr>
              <a:t>compute</a:t>
            </a:r>
            <a:r>
              <a:rPr lang="zh-CN" altLang="en-US" sz="1200" b="1">
                <a:solidFill>
                  <a:schemeClr val="tx1"/>
                </a:solidFill>
              </a:rPr>
              <a:t> </a:t>
            </a:r>
            <a:r>
              <a:rPr lang="zh-CN" altLang="en-US" sz="1200">
                <a:solidFill>
                  <a:schemeClr val="tx1"/>
                </a:solidFill>
              </a:rPr>
              <a:t>  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存储路径：</a:t>
            </a:r>
            <a:r>
              <a:rPr lang="zh-CN" altLang="en-US" sz="900">
                <a:solidFill>
                  <a:schemeClr val="tx1"/>
                </a:solidFill>
              </a:rPr>
              <a:t>D盘 Linux-CentOS</a:t>
            </a:r>
            <a:endParaRPr lang="zh-CN" altLang="en-US" sz="9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CPU设置： 2核2CPU   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内存设置：2G 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硬盘设置：100G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网卡选择 ：WMnet1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密码设置：12345678</a:t>
            </a:r>
            <a:endParaRPr lang="zh-CN" altLang="en-US" sz="1200">
              <a:solidFill>
                <a:schemeClr val="tx1"/>
              </a:solidFill>
            </a:endParaRPr>
          </a:p>
          <a:p>
            <a:pPr algn="l"/>
            <a:r>
              <a:rPr lang="zh-CN" altLang="en-US" sz="1200">
                <a:solidFill>
                  <a:schemeClr val="tx1"/>
                </a:solidFill>
              </a:rPr>
              <a:t>新建用户:  admin</a:t>
            </a:r>
            <a:endParaRPr lang="zh-CN" altLang="en-US" sz="1200">
              <a:solidFill>
                <a:schemeClr val="tx1"/>
              </a:solidFill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1456690" y="412750"/>
            <a:ext cx="2923540" cy="403860"/>
          </a:xfrm>
          <a:prstGeom prst="rect">
            <a:avLst/>
          </a:prstGeom>
        </p:spPr>
        <p:txBody>
          <a:bodyPr wrap="square">
            <a:noAutofit/>
            <a:extLst>
              <a:ext uri="{4A0BC546-FE56-4ADE-93B0-CB8AF2F6F144}">
                <wpsdc:textFrameExt xmlns:wpsdc="http://www.wps.cn/officeDocument/2022/drawingmlCustomData" type="text"/>
              </a:ext>
            </a:extLst>
          </a:bodyPr>
          <a:p>
            <a:pPr algn="l"/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云计算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 OpenStack 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endParaRPr lang="zh-CN" altLang="en-US" sz="1800">
              <a:latin typeface="Arial" panose="020B0604020202020204" pitchFamily="34" charset="0"/>
              <a:ea typeface="微软雅黑" panose="020B0503020204020204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4478655" y="412750"/>
            <a:ext cx="6273800" cy="1317625"/>
          </a:xfrm>
          <a:prstGeom prst="rect">
            <a:avLst/>
          </a:prstGeom>
        </p:spPr>
        <p:txBody>
          <a:bodyPr>
            <a:noAutofit/>
            <a:extLst>
              <a:ext uri="{4A0BC546-FE56-4ADE-93B0-CB8AF2F6F144}">
                <wpsdc:textFrameExt xmlns:wpsdc="http://www.wps.cn/officeDocument/2022/drawingmlCustomData" type="text"/>
              </a:ext>
            </a:extLst>
          </a:bodyPr>
          <a:p>
            <a:pPr algn="l"/>
            <a:r>
              <a:rPr>
                <a:latin typeface="Arial" panose="020B0604020202020204" pitchFamily="34" charset="0"/>
                <a:ea typeface="微软雅黑" panose="020B0503020204020204" charset="-122"/>
              </a:rPr>
              <a:t>网卡WMnet1的配置</a:t>
            </a:r>
            <a:endParaRPr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>
                <a:latin typeface="Arial" panose="020B0604020202020204" pitchFamily="34" charset="0"/>
                <a:ea typeface="微软雅黑" panose="020B0503020204020204" charset="-122"/>
              </a:rPr>
              <a:t>子网   IP：192.168.100.0</a:t>
            </a:r>
            <a:endParaRPr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>
                <a:latin typeface="Arial" panose="020B0604020202020204" pitchFamily="34" charset="0"/>
                <a:ea typeface="微软雅黑" panose="020B0503020204020204" charset="-122"/>
              </a:rPr>
              <a:t>子网掩码：255.255.255.0</a:t>
            </a:r>
            <a:endParaRPr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>
                <a:latin typeface="Arial" panose="020B0604020202020204" pitchFamily="34" charset="0"/>
                <a:ea typeface="微软雅黑" panose="020B0503020204020204" charset="-122"/>
              </a:rPr>
              <a:t>DHCP设置192.168.100.2  结束 192.168.100.254</a:t>
            </a:r>
            <a:endParaRPr>
              <a:latin typeface="Arial" panose="020B0604020202020204" pitchFamily="34" charset="0"/>
              <a:ea typeface="微软雅黑" panose="020B0503020204020204" charset="-122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1626235" y="756920"/>
            <a:ext cx="2753995" cy="708025"/>
          </a:xfrm>
          <a:prstGeom prst="rect">
            <a:avLst/>
          </a:prstGeom>
          <a:noFill/>
        </p:spPr>
        <p:txBody>
          <a:bodyPr wrap="square" rtlCol="0">
            <a:noAutofit/>
          </a:bodyPr>
          <a:p>
            <a:r>
              <a:rPr lang="en-US" altLang="zh-CN" sz="3600" b="1">
                <a:solidFill>
                  <a:schemeClr val="bg1"/>
                </a:solidFill>
              </a:rPr>
              <a:t>VM</a:t>
            </a:r>
            <a:r>
              <a:rPr lang="zh-CN" altLang="en-US" sz="3600" b="1">
                <a:solidFill>
                  <a:schemeClr val="bg1"/>
                </a:solidFill>
              </a:rPr>
              <a:t>虚拟机</a:t>
            </a:r>
            <a:endParaRPr lang="zh-CN" altLang="en-US" sz="3600" b="1">
              <a:solidFill>
                <a:schemeClr val="bg1"/>
              </a:solidFill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605280" y="3499485"/>
            <a:ext cx="2686050" cy="1342390"/>
          </a:xfrm>
          <a:prstGeom prst="rect">
            <a:avLst/>
          </a:prstGeom>
        </p:spPr>
        <p:txBody>
          <a:bodyPr>
            <a:noAutofit/>
            <a:extLst>
              <a:ext uri="{4A0BC546-FE56-4ADE-93B0-CB8AF2F6F144}">
                <wpsdc:textFrameExt xmlns:wpsdc="http://www.wps.cn/officeDocument/2022/drawingmlCustomData" type="text"/>
              </a:ext>
            </a:extLst>
          </a:bodyPr>
          <a:p>
            <a:pPr algn="l"/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BOOTPROTO=static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ONBOOT=yes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IPADDR=192.168.100.10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PREFIX=24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GATEWAY=192.168.100.1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6130290" y="3498850"/>
            <a:ext cx="2745105" cy="1101090"/>
          </a:xfrm>
          <a:prstGeom prst="rect">
            <a:avLst/>
          </a:prstGeom>
        </p:spPr>
        <p:txBody>
          <a:bodyPr>
            <a:noAutofit/>
            <a:extLst>
              <a:ext uri="{4A0BC546-FE56-4ADE-93B0-CB8AF2F6F144}">
                <wpsdc:textFrameExt xmlns:wpsdc="http://www.wps.cn/officeDocument/2022/drawingmlCustomData" type="text"/>
              </a:ext>
            </a:extLst>
          </a:bodyPr>
          <a:p>
            <a:pPr algn="l"/>
            <a:r>
              <a:rPr lang="zh-CN" altLang="en-US" sz="1200">
                <a:latin typeface="Arial" panose="020B0604020202020204" pitchFamily="34" charset="0"/>
                <a:ea typeface="微软雅黑" panose="020B0503020204020204" charset="-122"/>
              </a:rPr>
              <a:t>BOOTPROTO=static</a:t>
            </a:r>
            <a:endParaRPr lang="zh-CN" altLang="en-US" sz="12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200">
                <a:latin typeface="Arial" panose="020B0604020202020204" pitchFamily="34" charset="0"/>
                <a:ea typeface="微软雅黑" panose="020B0503020204020204" charset="-122"/>
              </a:rPr>
              <a:t>ONBOOT=yes</a:t>
            </a:r>
            <a:endParaRPr lang="zh-CN" altLang="en-US" sz="12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200">
                <a:latin typeface="Arial" panose="020B0604020202020204" pitchFamily="34" charset="0"/>
                <a:ea typeface="微软雅黑" panose="020B0503020204020204" charset="-122"/>
              </a:rPr>
              <a:t>IPADDR=192.168.100.20</a:t>
            </a:r>
            <a:endParaRPr lang="zh-CN" altLang="en-US" sz="12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200">
                <a:latin typeface="Arial" panose="020B0604020202020204" pitchFamily="34" charset="0"/>
                <a:ea typeface="微软雅黑" panose="020B0503020204020204" charset="-122"/>
              </a:rPr>
              <a:t>NETMASK=255.255.255.0</a:t>
            </a:r>
            <a:endParaRPr lang="zh-CN" altLang="en-US" sz="12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200">
                <a:latin typeface="Arial" panose="020B0604020202020204" pitchFamily="34" charset="0"/>
                <a:ea typeface="微软雅黑" panose="020B0503020204020204" charset="-122"/>
              </a:rPr>
              <a:t>GATEWAY=192.168.100.1</a:t>
            </a:r>
            <a:endParaRPr lang="zh-CN" altLang="en-US" sz="1200">
              <a:latin typeface="Arial" panose="020B0604020202020204" pitchFamily="34" charset="0"/>
              <a:ea typeface="微软雅黑" panose="020B0503020204020204" charset="-122"/>
            </a:endParaRPr>
          </a:p>
        </p:txBody>
      </p:sp>
      <p:sp>
        <p:nvSpPr>
          <p:cNvPr id="10" name="文本框 9"/>
          <p:cNvSpPr txBox="1"/>
          <p:nvPr/>
        </p:nvSpPr>
        <p:spPr>
          <a:xfrm>
            <a:off x="1456690" y="4655820"/>
            <a:ext cx="3121025" cy="1476375"/>
          </a:xfrm>
          <a:prstGeom prst="rect">
            <a:avLst/>
          </a:prstGeom>
        </p:spPr>
        <p:txBody>
          <a:bodyPr wrap="square">
            <a:spAutoFit/>
            <a:extLst>
              <a:ext uri="{4A0BC546-FE56-4ADE-93B0-CB8AF2F6F144}">
                <wpsdc:textFrameExt xmlns:wpsdc="http://www.wps.cn/officeDocument/2022/drawingmlCustomData" type="text"/>
              </a:ext>
            </a:extLst>
          </a:bodyPr>
          <a:p>
            <a:pPr algn="l"/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挂载光盘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iso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镜像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文件</a:t>
            </a:r>
            <a:endParaRPr lang="zh-CN" altLang="en-US" sz="18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vsftp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服务器</a:t>
            </a:r>
            <a:endParaRPr lang="zh-CN" altLang="en-US" sz="18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NTP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时间同步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服务</a:t>
            </a:r>
            <a:endParaRPr lang="zh-CN" altLang="en-US" sz="18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mysql 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数据库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服务</a:t>
            </a:r>
            <a:endParaRPr lang="zh-CN" altLang="en-US" sz="18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OpenStack </a:t>
            </a:r>
            <a:endParaRPr lang="en-US" altLang="zh-CN" sz="1800">
              <a:latin typeface="Arial" panose="020B0604020202020204" pitchFamily="34" charset="0"/>
              <a:ea typeface="微软雅黑" panose="020B0503020204020204" charset="-122"/>
            </a:endParaRPr>
          </a:p>
        </p:txBody>
      </p:sp>
      <p:sp>
        <p:nvSpPr>
          <p:cNvPr id="11" name="文本框 10"/>
          <p:cNvSpPr txBox="1"/>
          <p:nvPr/>
        </p:nvSpPr>
        <p:spPr>
          <a:xfrm>
            <a:off x="6226810" y="4599940"/>
            <a:ext cx="3121025" cy="1198880"/>
          </a:xfrm>
          <a:prstGeom prst="rect">
            <a:avLst/>
          </a:prstGeom>
        </p:spPr>
        <p:txBody>
          <a:bodyPr wrap="square">
            <a:spAutoFit/>
            <a:extLst>
              <a:ext uri="{4A0BC546-FE56-4ADE-93B0-CB8AF2F6F144}">
                <wpsdc:textFrameExt xmlns:wpsdc="http://www.wps.cn/officeDocument/2022/drawingmlCustomData" type="text"/>
              </a:ext>
            </a:extLst>
          </a:bodyPr>
          <a:p>
            <a:pPr algn="l"/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修改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yum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源</a:t>
            </a:r>
            <a:endParaRPr lang="zh-CN" altLang="en-US" sz="18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使用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Controller 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的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iso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文件</a:t>
            </a:r>
            <a:endParaRPr lang="zh-CN" altLang="en-US" sz="18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800">
                <a:latin typeface="Arial" panose="020B0604020202020204" pitchFamily="34" charset="0"/>
                <a:ea typeface="微软雅黑" panose="020B0503020204020204" charset="-122"/>
              </a:rPr>
              <a:t>NTP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时间同步</a:t>
            </a:r>
            <a:r>
              <a:rPr lang="zh-CN" altLang="en-US" sz="1800">
                <a:latin typeface="Arial" panose="020B0604020202020204" pitchFamily="34" charset="0"/>
                <a:ea typeface="微软雅黑" panose="020B0503020204020204" charset="-122"/>
              </a:rPr>
              <a:t>服务</a:t>
            </a:r>
            <a:endParaRPr lang="zh-CN" altLang="en-US" sz="18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/>
            <a:endParaRPr lang="en-US" altLang="zh-CN" sz="1800">
              <a:latin typeface="Arial" panose="020B0604020202020204" pitchFamily="34" charset="0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8400" y="452825"/>
            <a:ext cx="10969200" cy="705600"/>
          </a:xfrm>
        </p:spPr>
        <p:txBody>
          <a:bodyPr/>
          <a:p>
            <a:pPr algn="l"/>
            <a:r>
              <a:rPr lang="en-US" altLang="zh-CN"/>
              <a:t>Controller   </a:t>
            </a:r>
            <a:r>
              <a:rPr lang="zh-CN" altLang="en-US"/>
              <a:t>云服务主控机安装</a:t>
            </a:r>
            <a:r>
              <a:rPr lang="zh-CN" altLang="en-US"/>
              <a:t>内容</a:t>
            </a:r>
            <a:endParaRPr lang="zh-CN" altLang="en-US"/>
          </a:p>
        </p:txBody>
      </p:sp>
      <p:sp>
        <p:nvSpPr>
          <p:cNvPr id="5" name="矩形 4"/>
          <p:cNvSpPr/>
          <p:nvPr>
            <p:custDataLst>
              <p:tags r:id="rId1"/>
            </p:custDataLst>
          </p:nvPr>
        </p:nvSpPr>
        <p:spPr>
          <a:xfrm>
            <a:off x="608330" y="1313815"/>
            <a:ext cx="2883535" cy="2216785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lumMod val="75000"/>
            </a:schemeClr>
          </a:lnRef>
          <a:fillRef idx="1">
            <a:schemeClr val="accent1"/>
          </a:fillRef>
          <a:effectRef idx="0">
            <a:srgbClr val="FFFFFF"/>
          </a:effectRef>
          <a:fontRef idx="minor">
            <a:schemeClr val="lt1"/>
          </a:fontRef>
        </p:style>
        <p:txBody>
          <a:bodyPr rtlCol="0" anchor="ctr"/>
          <a:p>
            <a:pPr algn="l"/>
            <a:r>
              <a:rPr lang="zh-CN" altLang="en-US" sz="1400">
                <a:solidFill>
                  <a:schemeClr val="tx1"/>
                </a:solidFill>
              </a:rPr>
              <a:t>名称：</a:t>
            </a:r>
            <a:r>
              <a:rPr lang="zh-CN" altLang="en-US" sz="1400" b="1">
                <a:solidFill>
                  <a:schemeClr val="tx1"/>
                </a:solidFill>
              </a:rPr>
              <a:t>controller</a:t>
            </a:r>
            <a:r>
              <a:rPr lang="zh-CN" altLang="en-US" sz="1400">
                <a:solidFill>
                  <a:schemeClr val="tx1"/>
                </a:solidFill>
              </a:rPr>
              <a:t>    </a:t>
            </a:r>
            <a:endParaRPr lang="zh-CN" altLang="en-US" sz="1400">
              <a:solidFill>
                <a:schemeClr val="tx1"/>
              </a:solidFill>
            </a:endParaRPr>
          </a:p>
          <a:p>
            <a:pPr algn="l"/>
            <a:r>
              <a:rPr lang="zh-CN" altLang="en-US" sz="1400">
                <a:solidFill>
                  <a:schemeClr val="tx1"/>
                </a:solidFill>
              </a:rPr>
              <a:t>存储路径：</a:t>
            </a:r>
            <a:r>
              <a:rPr lang="zh-CN" altLang="en-US" sz="1000">
                <a:solidFill>
                  <a:schemeClr val="tx1"/>
                </a:solidFill>
              </a:rPr>
              <a:t>D盘 Linux-CentOS</a:t>
            </a:r>
            <a:endParaRPr lang="zh-CN" altLang="en-US" sz="1400">
              <a:solidFill>
                <a:schemeClr val="tx1"/>
              </a:solidFill>
            </a:endParaRPr>
          </a:p>
          <a:p>
            <a:pPr algn="l"/>
            <a:r>
              <a:rPr lang="zh-CN" altLang="en-US" sz="1400">
                <a:solidFill>
                  <a:schemeClr val="tx1"/>
                </a:solidFill>
              </a:rPr>
              <a:t>CPU设置： 2核2CPU   </a:t>
            </a:r>
            <a:endParaRPr lang="zh-CN" altLang="en-US" sz="1400">
              <a:solidFill>
                <a:schemeClr val="tx1"/>
              </a:solidFill>
            </a:endParaRPr>
          </a:p>
          <a:p>
            <a:pPr algn="l"/>
            <a:r>
              <a:rPr lang="zh-CN" altLang="en-US" sz="1400">
                <a:solidFill>
                  <a:schemeClr val="tx1"/>
                </a:solidFill>
              </a:rPr>
              <a:t>内存设置：2G </a:t>
            </a:r>
            <a:endParaRPr lang="zh-CN" altLang="en-US" sz="1400">
              <a:solidFill>
                <a:schemeClr val="tx1"/>
              </a:solidFill>
            </a:endParaRPr>
          </a:p>
          <a:p>
            <a:pPr algn="l"/>
            <a:r>
              <a:rPr lang="zh-CN" altLang="en-US" sz="1400">
                <a:solidFill>
                  <a:schemeClr val="tx1"/>
                </a:solidFill>
              </a:rPr>
              <a:t>硬盘设置：100G</a:t>
            </a:r>
            <a:endParaRPr lang="zh-CN" altLang="en-US" sz="1400">
              <a:solidFill>
                <a:schemeClr val="tx1"/>
              </a:solidFill>
            </a:endParaRPr>
          </a:p>
          <a:p>
            <a:pPr algn="l"/>
            <a:r>
              <a:rPr lang="zh-CN" altLang="en-US" sz="1400">
                <a:solidFill>
                  <a:schemeClr val="tx1"/>
                </a:solidFill>
              </a:rPr>
              <a:t>网卡选择 ：WMnet1</a:t>
            </a:r>
            <a:endParaRPr lang="zh-CN" altLang="en-US" sz="1400">
              <a:solidFill>
                <a:schemeClr val="tx1"/>
              </a:solidFill>
            </a:endParaRPr>
          </a:p>
          <a:p>
            <a:pPr algn="l"/>
            <a:r>
              <a:rPr lang="zh-CN" altLang="en-US" sz="1400">
                <a:solidFill>
                  <a:schemeClr val="tx1"/>
                </a:solidFill>
              </a:rPr>
              <a:t>密码设置：12345678</a:t>
            </a:r>
            <a:endParaRPr lang="zh-CN" altLang="en-US" sz="1400">
              <a:solidFill>
                <a:schemeClr val="tx1"/>
              </a:solidFill>
            </a:endParaRPr>
          </a:p>
          <a:p>
            <a:pPr algn="l"/>
            <a:r>
              <a:rPr lang="zh-CN" altLang="en-US" sz="1400">
                <a:solidFill>
                  <a:schemeClr val="tx1"/>
                </a:solidFill>
              </a:rPr>
              <a:t>新建用户:  admin</a:t>
            </a:r>
            <a:endParaRPr lang="zh-CN" altLang="en-US" sz="1400">
              <a:solidFill>
                <a:schemeClr val="tx1"/>
              </a:solidFill>
            </a:endParaRPr>
          </a:p>
        </p:txBody>
      </p:sp>
      <p:sp>
        <p:nvSpPr>
          <p:cNvPr id="6" name="文本框 5"/>
          <p:cNvSpPr txBox="1"/>
          <p:nvPr>
            <p:custDataLst>
              <p:tags r:id="rId2"/>
            </p:custDataLst>
          </p:nvPr>
        </p:nvSpPr>
        <p:spPr>
          <a:xfrm>
            <a:off x="3544570" y="1313815"/>
            <a:ext cx="2631440" cy="2216150"/>
          </a:xfrm>
          <a:prstGeom prst="rect">
            <a:avLst/>
          </a:prstGeom>
        </p:spPr>
        <p:txBody>
          <a:bodyPr>
            <a:noAutofit/>
            <a:extLst>
              <a:ext uri="{4A0BC546-FE56-4ADE-93B0-CB8AF2F6F144}">
                <wpsdc:textFrameExt xmlns:wpsdc="http://www.wps.cn/officeDocument/2022/drawingmlCustomData" type="text"/>
              </a:ext>
            </a:extLst>
          </a:bodyPr>
          <a:p>
            <a:pPr algn="l">
              <a:lnSpc>
                <a:spcPct val="150000"/>
              </a:lnSpc>
            </a:pPr>
            <a:r>
              <a:rPr lang="zh-CN" altLang="en-US" sz="1400" b="1">
                <a:latin typeface="Arial" panose="020B0604020202020204" pitchFamily="34" charset="0"/>
                <a:ea typeface="微软雅黑" panose="020B0503020204020204" charset="-122"/>
              </a:rPr>
              <a:t>网卡配置</a:t>
            </a:r>
            <a:endParaRPr lang="zh-CN" altLang="en-US" sz="1400" b="1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BOOTPROTO=static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ONBOOT=yes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IPADDR=192.168.100.10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PREFIX=24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GATEWAY=192.168.100.1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</p:txBody>
      </p:sp>
      <p:sp>
        <p:nvSpPr>
          <p:cNvPr id="10" name="文本框 9"/>
          <p:cNvSpPr txBox="1"/>
          <p:nvPr>
            <p:custDataLst>
              <p:tags r:id="rId3"/>
            </p:custDataLst>
          </p:nvPr>
        </p:nvSpPr>
        <p:spPr>
          <a:xfrm>
            <a:off x="6583680" y="1313815"/>
            <a:ext cx="3391535" cy="5323840"/>
          </a:xfrm>
          <a:prstGeom prst="rect">
            <a:avLst/>
          </a:prstGeom>
        </p:spPr>
        <p:txBody>
          <a:bodyPr wrap="square">
            <a:noAutofit/>
            <a:extLst>
              <a:ext uri="{4A0BC546-FE56-4ADE-93B0-CB8AF2F6F144}">
                <wpsdc:textFrameExt xmlns:wpsdc="http://www.wps.cn/officeDocument/2022/drawingmlCustomData" type="text"/>
              </a:ext>
            </a:extLst>
          </a:bodyPr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1.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挂载光盘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iso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镜像文件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2.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vsftp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服务器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3. 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更新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yum 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源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4.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NTP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时间同步服务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 b="1">
                <a:solidFill>
                  <a:srgbClr val="FF0000"/>
                </a:solidFill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--</a:t>
            </a:r>
            <a:r>
              <a:rPr lang="zh-CN" altLang="en-US" sz="1400" b="1">
                <a:solidFill>
                  <a:srgbClr val="FF0000"/>
                </a:solidFill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安装</a:t>
            </a:r>
            <a:r>
              <a:rPr lang="en-US" altLang="zh-CN" sz="1400" b="1">
                <a:solidFill>
                  <a:srgbClr val="FF0000"/>
                </a:solidFill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OpenStack --- </a:t>
            </a:r>
            <a:r>
              <a:rPr lang="zh-CN" altLang="en-US" sz="1400" b="1">
                <a:solidFill>
                  <a:srgbClr val="FF0000"/>
                </a:solidFill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基础应用</a:t>
            </a:r>
            <a:endParaRPr lang="en-US" altLang="zh-CN" sz="1400" b="1">
              <a:solidFill>
                <a:srgbClr val="FF0000"/>
              </a:solidFill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5.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RabbitMQ服务</a:t>
            </a:r>
            <a:endParaRPr lang="en-US" altLang="zh-CN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6.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安装memcached-缓存服务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7.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mysql 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数据库服务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8.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安装Keystone密钥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服务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9.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Glance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服务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10.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Placement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  <a:sym typeface="+mn-ea"/>
              </a:rPr>
              <a:t>服务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11.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Nova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服务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12.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Neutron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服务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13.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Cinder 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服务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14.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安装</a:t>
            </a:r>
            <a:r>
              <a:rPr lang="en-US" altLang="zh-CN" sz="1400">
                <a:latin typeface="Arial" panose="020B0604020202020204" pitchFamily="34" charset="0"/>
                <a:ea typeface="微软雅黑" panose="020B0503020204020204" charset="-122"/>
              </a:rPr>
              <a:t>Dashboard 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控制</a:t>
            </a:r>
            <a:r>
              <a:rPr lang="zh-CN" altLang="en-US" sz="1400">
                <a:latin typeface="Arial" panose="020B0604020202020204" pitchFamily="34" charset="0"/>
                <a:ea typeface="微软雅黑" panose="020B0503020204020204" charset="-122"/>
              </a:rPr>
              <a:t>面板</a:t>
            </a: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  <a:p>
            <a:pPr algn="l">
              <a:lnSpc>
                <a:spcPct val="150000"/>
              </a:lnSpc>
            </a:pPr>
            <a:endParaRPr lang="zh-CN" altLang="en-US" sz="1400">
              <a:latin typeface="Arial" panose="020B0604020202020204" pitchFamily="34" charset="0"/>
              <a:ea typeface="微软雅黑" panose="020B0503020204020204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608330" y="3685540"/>
            <a:ext cx="4064000" cy="203009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>
              <a:lnSpc>
                <a:spcPct val="150000"/>
              </a:lnSpc>
            </a:pPr>
            <a:r>
              <a:rPr lang="zh-CN" altLang="en-US" sz="1400" b="1"/>
              <a:t>安装前期准备</a:t>
            </a:r>
            <a:endParaRPr lang="zh-CN" altLang="en-US" sz="1400" b="1"/>
          </a:p>
          <a:p>
            <a:pPr>
              <a:lnSpc>
                <a:spcPct val="150000"/>
              </a:lnSpc>
            </a:pPr>
            <a:r>
              <a:rPr lang="en-US" altLang="zh-CN" sz="1400"/>
              <a:t>1. </a:t>
            </a:r>
            <a:r>
              <a:rPr lang="zh-CN" altLang="en-US" sz="1400"/>
              <a:t>修改网卡地址</a:t>
            </a:r>
            <a:endParaRPr lang="zh-CN" altLang="en-US" sz="1400"/>
          </a:p>
          <a:p>
            <a:pPr>
              <a:lnSpc>
                <a:spcPct val="150000"/>
              </a:lnSpc>
            </a:pPr>
            <a:r>
              <a:rPr lang="en-US" altLang="zh-CN" sz="1400"/>
              <a:t>2. </a:t>
            </a:r>
            <a:r>
              <a:rPr lang="zh-CN" altLang="en-US" sz="1400"/>
              <a:t>修改主机名</a:t>
            </a:r>
            <a:endParaRPr lang="zh-CN" altLang="en-US" sz="1400"/>
          </a:p>
          <a:p>
            <a:pPr>
              <a:lnSpc>
                <a:spcPct val="150000"/>
              </a:lnSpc>
            </a:pPr>
            <a:r>
              <a:rPr lang="en-US" altLang="zh-CN" sz="1400"/>
              <a:t>3. </a:t>
            </a:r>
            <a:r>
              <a:rPr lang="zh-CN" altLang="en-US" sz="1400"/>
              <a:t>配置</a:t>
            </a:r>
            <a:r>
              <a:rPr lang="en-US" altLang="zh-CN" sz="1400"/>
              <a:t>hosts </a:t>
            </a:r>
            <a:r>
              <a:rPr lang="zh-CN" altLang="en-US" sz="1400"/>
              <a:t>主机解析</a:t>
            </a:r>
            <a:endParaRPr lang="zh-CN" altLang="en-US" sz="1400"/>
          </a:p>
          <a:p>
            <a:pPr>
              <a:lnSpc>
                <a:spcPct val="150000"/>
              </a:lnSpc>
            </a:pPr>
            <a:r>
              <a:rPr lang="en-US" altLang="zh-CN" sz="1400"/>
              <a:t>4. </a:t>
            </a:r>
            <a:r>
              <a:rPr lang="zh-CN" altLang="en-US" sz="1400"/>
              <a:t>安装远程软件</a:t>
            </a:r>
            <a:r>
              <a:rPr lang="en-US" altLang="zh-CN" sz="1400"/>
              <a:t> winSCP </a:t>
            </a:r>
            <a:r>
              <a:rPr lang="zh-CN" altLang="en-US" sz="1400"/>
              <a:t>和</a:t>
            </a:r>
            <a:r>
              <a:rPr lang="en-US" altLang="zh-CN" sz="1400"/>
              <a:t> putty</a:t>
            </a:r>
            <a:endParaRPr lang="en-US" altLang="zh-CN" sz="1400"/>
          </a:p>
          <a:p>
            <a:pPr>
              <a:lnSpc>
                <a:spcPct val="150000"/>
              </a:lnSpc>
            </a:pPr>
            <a:r>
              <a:rPr lang="en-US" altLang="zh-CN" sz="1400"/>
              <a:t>5. </a:t>
            </a:r>
            <a:r>
              <a:rPr lang="zh-CN" altLang="en-US" sz="1400"/>
              <a:t>上传文件，挂载光盘</a:t>
            </a:r>
            <a:endParaRPr lang="zh-CN" altLang="en-US" sz="1400"/>
          </a:p>
        </p:txBody>
      </p:sp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081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BEAUTIFY_FLAG" val=""/>
</p:tagLst>
</file>

<file path=ppt/tags/tag65.xml><?xml version="1.0" encoding="utf-8"?>
<p:tagLst xmlns:p="http://schemas.openxmlformats.org/presentationml/2006/main">
  <p:tag name="KSO_WM_BEAUTIFY_FLAG" val=""/>
</p:tagLst>
</file>

<file path=ppt/tags/tag66.xml><?xml version="1.0" encoding="utf-8"?>
<p:tagLst xmlns:p="http://schemas.openxmlformats.org/presentationml/2006/main">
  <p:tag name="KSO_WM_BEAUTIFY_FLAG" val=""/>
</p:tagLst>
</file>

<file path=ppt/tags/tag67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68.xml><?xml version="1.0" encoding="utf-8"?>
<p:tagLst xmlns:p="http://schemas.openxmlformats.org/presentationml/2006/main">
  <p:tag name="commondata" val="eyJoZGlkIjoiM2IxMzU1NmU1ZmRkMjVjNzcxNGU3NTkxMDZiNTNiNzcifQ==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WPS">
  <a:themeElements>
    <a:clrScheme name="WPS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874CB"/>
      </a:accent1>
      <a:accent2>
        <a:srgbClr val="EE822F"/>
      </a:accent2>
      <a:accent3>
        <a:srgbClr val="F2BA02"/>
      </a:accent3>
      <a:accent4>
        <a:srgbClr val="75BD42"/>
      </a:accent4>
      <a:accent5>
        <a:srgbClr val="30C0B4"/>
      </a:accent5>
      <a:accent6>
        <a:srgbClr val="E54C5E"/>
      </a:accent6>
      <a:hlink>
        <a:srgbClr val="0026E5"/>
      </a:hlink>
      <a:folHlink>
        <a:srgbClr val="7E1FAD"/>
      </a:folHlink>
    </a:clrScheme>
    <a:fontScheme name="WPS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WPS">
      <a:fillStyleLst>
        <a:solidFill>
          <a:schemeClr val="phClr"/>
        </a:solidFill>
        <a:gradFill>
          <a:gsLst>
            <a:gs pos="0">
              <a:schemeClr val="phClr">
                <a:lumOff val="17500"/>
              </a:schemeClr>
            </a:gs>
            <a:gs pos="100000">
              <a:schemeClr val="phClr"/>
            </a:gs>
          </a:gsLst>
          <a:lin ang="2700000" scaled="0"/>
        </a:gradFill>
        <a:gradFill>
          <a:gsLst>
            <a:gs pos="0">
              <a:schemeClr val="phClr">
                <a:hueOff val="-2520000"/>
              </a:schemeClr>
            </a:gs>
            <a:gs pos="100000">
              <a:schemeClr val="phClr"/>
            </a:gs>
          </a:gsLst>
          <a:lin ang="27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gradFill>
            <a:gsLst>
              <a:gs pos="0">
                <a:schemeClr val="phClr">
                  <a:hueOff val="-4200000"/>
                </a:schemeClr>
              </a:gs>
              <a:gs pos="100000">
                <a:schemeClr val="phClr"/>
              </a:gs>
            </a:gsLst>
            <a:lin ang="2700000" scaled="1"/>
          </a:gradFill>
          <a:prstDash val="solid"/>
          <a:miter lim="800000"/>
        </a:ln>
      </a:lnStyleLst>
      <a:effectStyleLst>
        <a:effectStyle>
          <a:effectLst>
            <a:outerShdw blurRad="101600" dist="50800" dir="5400000" algn="ctr" rotWithShape="0">
              <a:schemeClr val="phClr">
                <a:alpha val="60000"/>
              </a:schemeClr>
            </a:outerShdw>
          </a:effectLst>
        </a:effectStyle>
        <a:effectStyle>
          <a:effectLst>
            <a:reflection stA="50000" endA="300" endPos="40000" dist="25400" dir="5400000" sy="-100000" algn="bl" rotWithShape="0"/>
          </a:effectLst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1087</Words>
  <Application>WPS 演示</Application>
  <PresentationFormat>宽屏</PresentationFormat>
  <Paragraphs>92</Paragraphs>
  <Slides>2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10" baseType="lpstr">
      <vt:lpstr>Arial</vt:lpstr>
      <vt:lpstr>宋体</vt:lpstr>
      <vt:lpstr>Wingdings</vt:lpstr>
      <vt:lpstr>Wingdings</vt:lpstr>
      <vt:lpstr>微软雅黑</vt:lpstr>
      <vt:lpstr>Arial Unicode MS</vt:lpstr>
      <vt:lpstr>Calibri</vt:lpstr>
      <vt:lpstr>WPS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/>
  <cp:lastModifiedBy>Administrator</cp:lastModifiedBy>
  <cp:revision>161</cp:revision>
  <dcterms:created xsi:type="dcterms:W3CDTF">2019-06-19T02:08:00Z</dcterms:created>
  <dcterms:modified xsi:type="dcterms:W3CDTF">2024-12-02T09:05:38Z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566BE36CB83B4E8DBF0D781197DEE87D_11</vt:lpwstr>
  </property>
</Properties>
</file>